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5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wmf" ContentType="image/x-wmf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jpeg" ContentType="image/jpeg"/>
  <Override PartName="/ppt/media/image5.png" ContentType="image/png"/>
  <Override PartName="/ppt/media/image4.png" ContentType="image/png"/>
  <Override PartName="/ppt/media/image7.png" ContentType="image/png"/>
  <Override PartName="/ppt/media/image2.png" ContentType="image/png"/>
  <Override PartName="/ppt/media/image3.jpeg" ContentType="image/jpe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64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48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48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48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48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187844C-2A64-4B04-B5DD-EF45D84B99EC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body"/>
          </p:nvPr>
        </p:nvSpPr>
        <p:spPr>
          <a:xfrm>
            <a:off x="777240" y="4840560"/>
            <a:ext cx="6217560" cy="396000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200" name="TextShape 2"/>
          <p:cNvSpPr txBox="1"/>
          <p:nvPr/>
        </p:nvSpPr>
        <p:spPr>
          <a:xfrm>
            <a:off x="4402440" y="9553680"/>
            <a:ext cx="3367800" cy="504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8ED517F-40D3-4B00-A4F1-0F924DEDF146}" type="slidenum">
              <a:rPr lang="en-US" sz="1200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92640" y="402120"/>
            <a:ext cx="8693640" cy="677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92640" y="402120"/>
            <a:ext cx="8693640" cy="677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2033640" y="2012040"/>
            <a:ext cx="6011280" cy="4796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92640" y="402120"/>
            <a:ext cx="8693640" cy="6773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9264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4796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7280" y="45180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7280" y="2012400"/>
            <a:ext cx="42422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92640" y="4518000"/>
            <a:ext cx="8693640" cy="22878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5AA499A7-BD76-4C76-AF76-30CF76B70B44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3300" strike="noStrike">
                <a:solidFill>
                  <a:srgbClr val="00000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79628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1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1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1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1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1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1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1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15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350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350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92640" y="7007040"/>
            <a:ext cx="2267640" cy="402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900" strike="noStrike">
                <a:solidFill>
                  <a:srgbClr val="8b8b8b"/>
                </a:solidFill>
                <a:latin typeface="Calibri"/>
              </a:rPr>
              <a:t>8/21/15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339000" y="7007040"/>
            <a:ext cx="3401640" cy="40212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119000" y="7007040"/>
            <a:ext cx="2267640" cy="4021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B2323CE-572C-4C55-AD14-ED51A3E39ECB}" type="slidenum">
              <a:rPr lang="en-US" sz="900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id="44" name="Picture 7" descr=""/>
          <p:cNvPicPr/>
          <p:nvPr/>
        </p:nvPicPr>
        <p:blipFill>
          <a:blip r:embed="rId2"/>
          <a:stretch/>
        </p:blipFill>
        <p:spPr>
          <a:xfrm>
            <a:off x="102960" y="102960"/>
            <a:ext cx="692640" cy="6811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dt"/>
          </p:nvPr>
        </p:nvSpPr>
        <p:spPr>
          <a:xfrm>
            <a:off x="692640" y="7007040"/>
            <a:ext cx="2267640" cy="4021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900" strike="noStrike">
                <a:solidFill>
                  <a:srgbClr val="8b8b8b"/>
                </a:solidFill>
                <a:latin typeface="Calibri"/>
              </a:rPr>
              <a:t>8/21/15</a:t>
            </a:r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ftr"/>
          </p:nvPr>
        </p:nvSpPr>
        <p:spPr>
          <a:xfrm>
            <a:off x="3339000" y="7007040"/>
            <a:ext cx="3401640" cy="40212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sldNum"/>
          </p:nvPr>
        </p:nvSpPr>
        <p:spPr>
          <a:xfrm>
            <a:off x="7119000" y="7007040"/>
            <a:ext cx="2267640" cy="4021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B1E934F-0BF7-4DF0-AAEF-57F908F5F23D}" type="slidenum">
              <a:rPr lang="en-US" sz="900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pic>
        <p:nvPicPr>
          <p:cNvPr id="82" name="Picture 5" descr=""/>
          <p:cNvPicPr/>
          <p:nvPr/>
        </p:nvPicPr>
        <p:blipFill>
          <a:blip r:embed="rId2"/>
          <a:stretch/>
        </p:blipFill>
        <p:spPr>
          <a:xfrm>
            <a:off x="102960" y="102960"/>
            <a:ext cx="692640" cy="681120"/>
          </a:xfrm>
          <a:prstGeom prst="rect">
            <a:avLst/>
          </a:prstGeom>
          <a:ln>
            <a:noFill/>
          </a:ln>
        </p:spPr>
      </p:pic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1640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32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6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9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9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1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1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21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wmf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8920080" y="2064960"/>
            <a:ext cx="4705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ffffff"/>
                </a:solidFill>
                <a:latin typeface="Calibri"/>
              </a:rPr>
              <a:t>C=O</a:t>
            </a:r>
            <a:endParaRPr/>
          </a:p>
        </p:txBody>
      </p:sp>
      <p:sp>
        <p:nvSpPr>
          <p:cNvPr id="125" name="CustomShape 2"/>
          <p:cNvSpPr/>
          <p:nvPr/>
        </p:nvSpPr>
        <p:spPr>
          <a:xfrm>
            <a:off x="8972280" y="3704760"/>
            <a:ext cx="4705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ffffff"/>
                </a:solidFill>
                <a:latin typeface="Calibri"/>
              </a:rPr>
              <a:t>C=O</a:t>
            </a:r>
            <a:endParaRPr/>
          </a:p>
        </p:txBody>
      </p:sp>
      <p:sp>
        <p:nvSpPr>
          <p:cNvPr id="126" name="CustomShape 3"/>
          <p:cNvSpPr/>
          <p:nvPr/>
        </p:nvSpPr>
        <p:spPr>
          <a:xfrm>
            <a:off x="1384920" y="122040"/>
            <a:ext cx="838728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Calibri"/>
                <a:ea typeface="ＭＳ Ｐゴシック"/>
              </a:rPr>
              <a:t>Monitoring protein carbonylation : 2D C=ODIGE </a:t>
            </a:r>
            <a:endParaRPr/>
          </a:p>
        </p:txBody>
      </p:sp>
      <p:sp>
        <p:nvSpPr>
          <p:cNvPr id="127" name="CustomShape 4"/>
          <p:cNvSpPr/>
          <p:nvPr/>
        </p:nvSpPr>
        <p:spPr>
          <a:xfrm>
            <a:off x="1252440" y="3669120"/>
            <a:ext cx="203040" cy="3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droppedImage.pdf" descr=""/>
          <p:cNvPicPr/>
          <p:nvPr/>
        </p:nvPicPr>
        <p:blipFill>
          <a:blip r:embed="rId1"/>
          <a:stretch/>
        </p:blipFill>
        <p:spPr>
          <a:xfrm>
            <a:off x="6420960" y="1510200"/>
            <a:ext cx="3032280" cy="1314000"/>
          </a:xfrm>
          <a:prstGeom prst="rect">
            <a:avLst/>
          </a:prstGeom>
          <a:ln>
            <a:noFill/>
          </a:ln>
        </p:spPr>
      </p:pic>
      <p:sp>
        <p:nvSpPr>
          <p:cNvPr id="129" name="CustomShape 5"/>
          <p:cNvSpPr/>
          <p:nvPr/>
        </p:nvSpPr>
        <p:spPr>
          <a:xfrm>
            <a:off x="759600" y="3765240"/>
            <a:ext cx="67896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Control</a:t>
            </a:r>
            <a:endParaRPr/>
          </a:p>
        </p:txBody>
      </p:sp>
      <p:sp>
        <p:nvSpPr>
          <p:cNvPr id="130" name="CustomShape 6"/>
          <p:cNvSpPr/>
          <p:nvPr/>
        </p:nvSpPr>
        <p:spPr>
          <a:xfrm>
            <a:off x="-351720" y="2145960"/>
            <a:ext cx="292896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Treated</a:t>
            </a:r>
            <a:endParaRPr/>
          </a:p>
        </p:txBody>
      </p:sp>
      <p:pic>
        <p:nvPicPr>
          <p:cNvPr id="131" name="eppendorf_opened-800px copy.png" descr=""/>
          <p:cNvPicPr/>
          <p:nvPr/>
        </p:nvPicPr>
        <p:blipFill>
          <a:blip r:embed="rId2"/>
          <a:stretch/>
        </p:blipFill>
        <p:spPr>
          <a:xfrm>
            <a:off x="2328120" y="1855080"/>
            <a:ext cx="747000" cy="1247400"/>
          </a:xfrm>
          <a:prstGeom prst="rect">
            <a:avLst/>
          </a:prstGeom>
          <a:ln>
            <a:noFill/>
          </a:ln>
        </p:spPr>
      </p:pic>
      <p:pic>
        <p:nvPicPr>
          <p:cNvPr id="132" name="eppendorf_opened-800px red.png" descr=""/>
          <p:cNvPicPr/>
          <p:nvPr/>
        </p:nvPicPr>
        <p:blipFill>
          <a:blip r:embed="rId3"/>
          <a:stretch/>
        </p:blipFill>
        <p:spPr>
          <a:xfrm>
            <a:off x="4067640" y="3253320"/>
            <a:ext cx="748440" cy="1249200"/>
          </a:xfrm>
          <a:prstGeom prst="rect">
            <a:avLst/>
          </a:prstGeom>
          <a:ln>
            <a:noFill/>
          </a:ln>
        </p:spPr>
      </p:pic>
      <p:pic>
        <p:nvPicPr>
          <p:cNvPr id="133" name="eppendorf_opened-800pxblue.png" descr=""/>
          <p:cNvPicPr/>
          <p:nvPr/>
        </p:nvPicPr>
        <p:blipFill>
          <a:blip r:embed="rId4"/>
          <a:stretch/>
        </p:blipFill>
        <p:spPr>
          <a:xfrm>
            <a:off x="5578920" y="3272400"/>
            <a:ext cx="750600" cy="1249200"/>
          </a:xfrm>
          <a:prstGeom prst="rect">
            <a:avLst/>
          </a:prstGeom>
          <a:ln>
            <a:noFill/>
          </a:ln>
        </p:spPr>
      </p:pic>
      <p:sp>
        <p:nvSpPr>
          <p:cNvPr id="134" name="CustomShape 7"/>
          <p:cNvSpPr/>
          <p:nvPr/>
        </p:nvSpPr>
        <p:spPr>
          <a:xfrm>
            <a:off x="557640" y="5809680"/>
            <a:ext cx="108324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IS</a:t>
            </a:r>
            <a:endParaRPr/>
          </a:p>
        </p:txBody>
      </p:sp>
      <p:pic>
        <p:nvPicPr>
          <p:cNvPr id="135" name="eppendorf_opened-800px copy.png" descr=""/>
          <p:cNvPicPr/>
          <p:nvPr/>
        </p:nvPicPr>
        <p:blipFill>
          <a:blip r:embed="rId5"/>
          <a:stretch/>
        </p:blipFill>
        <p:spPr>
          <a:xfrm>
            <a:off x="2328120" y="3293280"/>
            <a:ext cx="747000" cy="1245600"/>
          </a:xfrm>
          <a:prstGeom prst="rect">
            <a:avLst/>
          </a:prstGeom>
          <a:ln>
            <a:noFill/>
          </a:ln>
        </p:spPr>
      </p:pic>
      <p:pic>
        <p:nvPicPr>
          <p:cNvPr id="136" name="eppendorf_opened-800px red.png" descr=""/>
          <p:cNvPicPr/>
          <p:nvPr/>
        </p:nvPicPr>
        <p:blipFill>
          <a:blip r:embed="rId6"/>
          <a:stretch/>
        </p:blipFill>
        <p:spPr>
          <a:xfrm>
            <a:off x="4067640" y="1855080"/>
            <a:ext cx="748440" cy="1251000"/>
          </a:xfrm>
          <a:prstGeom prst="rect">
            <a:avLst/>
          </a:prstGeom>
          <a:ln>
            <a:noFill/>
          </a:ln>
        </p:spPr>
      </p:pic>
      <p:sp>
        <p:nvSpPr>
          <p:cNvPr id="137" name="Line 8"/>
          <p:cNvSpPr/>
          <p:nvPr/>
        </p:nvSpPr>
        <p:spPr>
          <a:xfrm flipH="1">
            <a:off x="3432240" y="2473920"/>
            <a:ext cx="829440" cy="0"/>
          </a:xfrm>
          <a:prstGeom prst="line">
            <a:avLst/>
          </a:prstGeom>
          <a:ln w="25560">
            <a:solidFill>
              <a:srgbClr val="535353"/>
            </a:solidFill>
            <a:miter/>
            <a:headEnd len="med" type="stealth" w="med"/>
          </a:ln>
        </p:spPr>
      </p:sp>
      <p:pic>
        <p:nvPicPr>
          <p:cNvPr id="138" name="droppedImage.pdf" descr=""/>
          <p:cNvPicPr/>
          <p:nvPr/>
        </p:nvPicPr>
        <p:blipFill>
          <a:blip r:embed="rId7"/>
          <a:stretch/>
        </p:blipFill>
        <p:spPr>
          <a:xfrm>
            <a:off x="6488640" y="3188520"/>
            <a:ext cx="3032280" cy="1314000"/>
          </a:xfrm>
          <a:prstGeom prst="rect">
            <a:avLst/>
          </a:prstGeom>
          <a:ln>
            <a:noFill/>
          </a:ln>
        </p:spPr>
      </p:pic>
      <p:pic>
        <p:nvPicPr>
          <p:cNvPr id="139" name="eppendorf_opened-800pxblue.png" descr=""/>
          <p:cNvPicPr/>
          <p:nvPr/>
        </p:nvPicPr>
        <p:blipFill>
          <a:blip r:embed="rId8"/>
          <a:stretch/>
        </p:blipFill>
        <p:spPr>
          <a:xfrm>
            <a:off x="5499720" y="1855080"/>
            <a:ext cx="750600" cy="1251000"/>
          </a:xfrm>
          <a:prstGeom prst="rect">
            <a:avLst/>
          </a:prstGeom>
          <a:ln>
            <a:noFill/>
          </a:ln>
        </p:spPr>
      </p:pic>
      <p:pic>
        <p:nvPicPr>
          <p:cNvPr id="140" name="eppendorf_opened-800pxblue.png" descr=""/>
          <p:cNvPicPr/>
          <p:nvPr/>
        </p:nvPicPr>
        <p:blipFill>
          <a:blip r:embed="rId9"/>
          <a:stretch/>
        </p:blipFill>
        <p:spPr>
          <a:xfrm>
            <a:off x="2392200" y="5251680"/>
            <a:ext cx="750600" cy="1249200"/>
          </a:xfrm>
          <a:prstGeom prst="rect">
            <a:avLst/>
          </a:prstGeom>
          <a:ln>
            <a:noFill/>
          </a:ln>
        </p:spPr>
      </p:pic>
      <p:sp>
        <p:nvSpPr>
          <p:cNvPr id="141" name="Line 9"/>
          <p:cNvSpPr/>
          <p:nvPr/>
        </p:nvSpPr>
        <p:spPr>
          <a:xfrm flipV="1">
            <a:off x="1100160" y="2712240"/>
            <a:ext cx="0" cy="1016640"/>
          </a:xfrm>
          <a:prstGeom prst="line">
            <a:avLst/>
          </a:prstGeom>
          <a:ln w="25560">
            <a:solidFill>
              <a:srgbClr val="535353"/>
            </a:solidFill>
            <a:miter/>
            <a:headEnd len="med" type="stealth" w="med"/>
          </a:ln>
        </p:spPr>
      </p:sp>
      <p:sp>
        <p:nvSpPr>
          <p:cNvPr id="142" name="Line 10"/>
          <p:cNvSpPr/>
          <p:nvPr/>
        </p:nvSpPr>
        <p:spPr>
          <a:xfrm flipV="1">
            <a:off x="1100160" y="4376520"/>
            <a:ext cx="0" cy="1016640"/>
          </a:xfrm>
          <a:prstGeom prst="line">
            <a:avLst/>
          </a:prstGeom>
          <a:ln w="25560">
            <a:solidFill>
              <a:srgbClr val="535353"/>
            </a:solidFill>
            <a:miter/>
            <a:headEnd len="med" type="stealth" w="med"/>
          </a:ln>
        </p:spPr>
      </p:sp>
      <p:sp>
        <p:nvSpPr>
          <p:cNvPr id="143" name="CustomShape 11"/>
          <p:cNvSpPr/>
          <p:nvPr/>
        </p:nvSpPr>
        <p:spPr>
          <a:xfrm>
            <a:off x="2504880" y="1154160"/>
            <a:ext cx="78696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Cy5-NHS</a:t>
            </a:r>
            <a:endParaRPr/>
          </a:p>
        </p:txBody>
      </p:sp>
      <p:sp>
        <p:nvSpPr>
          <p:cNvPr id="144" name="CustomShape 12"/>
          <p:cNvSpPr/>
          <p:nvPr/>
        </p:nvSpPr>
        <p:spPr>
          <a:xfrm>
            <a:off x="2451600" y="6708240"/>
            <a:ext cx="102492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Protein Mix</a:t>
            </a:r>
            <a:endParaRPr/>
          </a:p>
        </p:txBody>
      </p:sp>
      <p:sp>
        <p:nvSpPr>
          <p:cNvPr id="145" name="Line 13"/>
          <p:cNvSpPr/>
          <p:nvPr/>
        </p:nvSpPr>
        <p:spPr>
          <a:xfrm flipH="1" flipV="1">
            <a:off x="5118120" y="2462760"/>
            <a:ext cx="758160" cy="10800"/>
          </a:xfrm>
          <a:prstGeom prst="line">
            <a:avLst/>
          </a:prstGeom>
          <a:ln w="25560">
            <a:solidFill>
              <a:srgbClr val="535353"/>
            </a:solidFill>
            <a:miter/>
            <a:headEnd len="med" type="stealth" w="med"/>
          </a:ln>
        </p:spPr>
      </p:sp>
      <p:sp>
        <p:nvSpPr>
          <p:cNvPr id="146" name="CustomShape 14"/>
          <p:cNvSpPr/>
          <p:nvPr/>
        </p:nvSpPr>
        <p:spPr>
          <a:xfrm flipV="1">
            <a:off x="3142440" y="4538880"/>
            <a:ext cx="2969280" cy="1336680"/>
          </a:xfrm>
          <a:prstGeom prst="curvedConnector3">
            <a:avLst>
              <a:gd name="adj1" fmla="val 99971"/>
            </a:avLst>
          </a:prstGeom>
          <a:noFill/>
          <a:ln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7" name="CustomShape 15"/>
          <p:cNvSpPr/>
          <p:nvPr/>
        </p:nvSpPr>
        <p:spPr>
          <a:xfrm>
            <a:off x="7051320" y="2459160"/>
            <a:ext cx="3258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alibri"/>
              </a:rPr>
              <a:t>IS</a:t>
            </a:r>
            <a:endParaRPr/>
          </a:p>
        </p:txBody>
      </p:sp>
      <p:sp>
        <p:nvSpPr>
          <p:cNvPr id="148" name="CustomShape 16"/>
          <p:cNvSpPr/>
          <p:nvPr/>
        </p:nvSpPr>
        <p:spPr>
          <a:xfrm>
            <a:off x="7040520" y="4098960"/>
            <a:ext cx="3258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alibri"/>
              </a:rPr>
              <a:t>IS</a:t>
            </a:r>
            <a:endParaRPr/>
          </a:p>
        </p:txBody>
      </p:sp>
      <p:sp>
        <p:nvSpPr>
          <p:cNvPr id="149" name="CustomShape 17"/>
          <p:cNvSpPr/>
          <p:nvPr/>
        </p:nvSpPr>
        <p:spPr>
          <a:xfrm>
            <a:off x="8084880" y="2207160"/>
            <a:ext cx="2862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alibri"/>
              </a:rPr>
              <a:t>P</a:t>
            </a:r>
            <a:endParaRPr/>
          </a:p>
        </p:txBody>
      </p:sp>
      <p:sp>
        <p:nvSpPr>
          <p:cNvPr id="150" name="CustomShape 18"/>
          <p:cNvSpPr/>
          <p:nvPr/>
        </p:nvSpPr>
        <p:spPr>
          <a:xfrm>
            <a:off x="8921880" y="2064960"/>
            <a:ext cx="524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alibri"/>
              </a:rPr>
              <a:t>C=O</a:t>
            </a:r>
            <a:endParaRPr/>
          </a:p>
        </p:txBody>
      </p:sp>
      <p:sp>
        <p:nvSpPr>
          <p:cNvPr id="151" name="CustomShape 19"/>
          <p:cNvSpPr/>
          <p:nvPr/>
        </p:nvSpPr>
        <p:spPr>
          <a:xfrm>
            <a:off x="8136720" y="3846960"/>
            <a:ext cx="2862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alibri"/>
              </a:rPr>
              <a:t>P</a:t>
            </a:r>
            <a:endParaRPr/>
          </a:p>
        </p:txBody>
      </p:sp>
      <p:sp>
        <p:nvSpPr>
          <p:cNvPr id="152" name="CustomShape 20"/>
          <p:cNvSpPr/>
          <p:nvPr/>
        </p:nvSpPr>
        <p:spPr>
          <a:xfrm>
            <a:off x="8974080" y="3704760"/>
            <a:ext cx="5241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ffffff"/>
                </a:solidFill>
                <a:latin typeface="Calibri"/>
              </a:rPr>
              <a:t>C=O</a:t>
            </a:r>
            <a:endParaRPr/>
          </a:p>
        </p:txBody>
      </p:sp>
      <p:sp>
        <p:nvSpPr>
          <p:cNvPr id="153" name="Line 21"/>
          <p:cNvSpPr/>
          <p:nvPr/>
        </p:nvSpPr>
        <p:spPr>
          <a:xfrm flipH="1">
            <a:off x="3432240" y="3971520"/>
            <a:ext cx="829440" cy="0"/>
          </a:xfrm>
          <a:prstGeom prst="line">
            <a:avLst/>
          </a:prstGeom>
          <a:ln w="25560">
            <a:solidFill>
              <a:srgbClr val="535353"/>
            </a:solidFill>
            <a:miter/>
            <a:headEnd len="med" type="stealth" w="med"/>
          </a:ln>
        </p:spPr>
      </p:sp>
      <p:sp>
        <p:nvSpPr>
          <p:cNvPr id="154" name="Line 22"/>
          <p:cNvSpPr/>
          <p:nvPr/>
        </p:nvSpPr>
        <p:spPr>
          <a:xfrm flipH="1" flipV="1">
            <a:off x="5118120" y="3961440"/>
            <a:ext cx="758160" cy="10080"/>
          </a:xfrm>
          <a:prstGeom prst="line">
            <a:avLst/>
          </a:prstGeom>
          <a:ln w="25560">
            <a:solidFill>
              <a:srgbClr val="535353"/>
            </a:solidFill>
            <a:miter/>
            <a:headEnd len="med" type="stealth" w="med"/>
          </a:ln>
        </p:spPr>
      </p:sp>
      <p:pic>
        <p:nvPicPr>
          <p:cNvPr id="155" name="Picture 71" descr=""/>
          <p:cNvPicPr/>
          <p:nvPr/>
        </p:nvPicPr>
        <p:blipFill>
          <a:blip r:embed="rId10"/>
          <a:stretch/>
        </p:blipFill>
        <p:spPr>
          <a:xfrm>
            <a:off x="6795360" y="4933080"/>
            <a:ext cx="2548440" cy="1885680"/>
          </a:xfrm>
          <a:prstGeom prst="rect">
            <a:avLst/>
          </a:prstGeom>
          <a:ln>
            <a:noFill/>
          </a:ln>
        </p:spPr>
      </p:pic>
      <p:sp>
        <p:nvSpPr>
          <p:cNvPr id="156" name="CustomShape 23"/>
          <p:cNvSpPr/>
          <p:nvPr/>
        </p:nvSpPr>
        <p:spPr>
          <a:xfrm>
            <a:off x="2808720" y="4798800"/>
            <a:ext cx="17280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+</a:t>
            </a:r>
            <a:endParaRPr/>
          </a:p>
        </p:txBody>
      </p:sp>
      <p:sp>
        <p:nvSpPr>
          <p:cNvPr id="157" name="CustomShape 24"/>
          <p:cNvSpPr/>
          <p:nvPr/>
        </p:nvSpPr>
        <p:spPr>
          <a:xfrm>
            <a:off x="5671800" y="1154160"/>
            <a:ext cx="78696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Cy2-NHS</a:t>
            </a:r>
            <a:endParaRPr/>
          </a:p>
        </p:txBody>
      </p:sp>
      <p:sp>
        <p:nvSpPr>
          <p:cNvPr id="158" name="CustomShape 25"/>
          <p:cNvSpPr/>
          <p:nvPr/>
        </p:nvSpPr>
        <p:spPr>
          <a:xfrm>
            <a:off x="4318200" y="4717800"/>
            <a:ext cx="64404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 algn="ctr"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Cy3-Hz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7119000" y="7007040"/>
            <a:ext cx="2267640" cy="402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98BB40D-7430-4655-A02D-598C36192EAF}" type="slidenum">
              <a:rPr lang="en-US" sz="900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3886200" y="5195880"/>
            <a:ext cx="3661560" cy="1334160"/>
          </a:xfrm>
          <a:prstGeom prst="irregularSeal2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1350" strike="noStrike">
                <a:solidFill>
                  <a:srgbClr val="ffffff"/>
                </a:solidFill>
                <a:latin typeface="Calibri"/>
              </a:rPr>
              <a:t>Aging, Degeneration&amp;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350" strike="noStrike">
                <a:solidFill>
                  <a:srgbClr val="ffffff"/>
                </a:solidFill>
                <a:latin typeface="Calibri"/>
              </a:rPr>
              <a:t>Diseases</a:t>
            </a:r>
            <a:endParaRPr/>
          </a:p>
        </p:txBody>
      </p:sp>
      <p:sp>
        <p:nvSpPr>
          <p:cNvPr id="161" name="CustomShape 3"/>
          <p:cNvSpPr/>
          <p:nvPr/>
        </p:nvSpPr>
        <p:spPr>
          <a:xfrm>
            <a:off x="1380960" y="135720"/>
            <a:ext cx="838728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ＭＳ Ｐゴシック"/>
              </a:rPr>
              <a:t>Protein carbonylation as marker of diseases</a:t>
            </a:r>
            <a:endParaRPr/>
          </a:p>
        </p:txBody>
      </p:sp>
      <p:sp>
        <p:nvSpPr>
          <p:cNvPr id="162" name="CustomShape 4"/>
          <p:cNvSpPr/>
          <p:nvPr/>
        </p:nvSpPr>
        <p:spPr>
          <a:xfrm>
            <a:off x="4052880" y="7020720"/>
            <a:ext cx="5842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  <a:ea typeface="ＭＳ Ｐゴシック"/>
              </a:rPr>
              <a:t>Dalle Donne, J. Cell. Mol. Med. Vol 10, No 2, 2006 pp. 389-406</a:t>
            </a:r>
            <a:endParaRPr/>
          </a:p>
        </p:txBody>
      </p:sp>
      <p:sp>
        <p:nvSpPr>
          <p:cNvPr id="163" name="CustomShape 5"/>
          <p:cNvSpPr/>
          <p:nvPr/>
        </p:nvSpPr>
        <p:spPr>
          <a:xfrm>
            <a:off x="429120" y="2222280"/>
            <a:ext cx="3274920" cy="1237320"/>
          </a:xfrm>
          <a:prstGeom prst="flowChartProcess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sp>
        <p:nvSpPr>
          <p:cNvPr id="164" name="CustomShape 6"/>
          <p:cNvSpPr/>
          <p:nvPr/>
        </p:nvSpPr>
        <p:spPr>
          <a:xfrm>
            <a:off x="1168560" y="2533680"/>
            <a:ext cx="5148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ROS</a:t>
            </a:r>
            <a:endParaRPr/>
          </a:p>
        </p:txBody>
      </p:sp>
      <p:sp>
        <p:nvSpPr>
          <p:cNvPr id="165" name="CustomShape 7"/>
          <p:cNvSpPr/>
          <p:nvPr/>
        </p:nvSpPr>
        <p:spPr>
          <a:xfrm>
            <a:off x="817200" y="2481840"/>
            <a:ext cx="318600" cy="3823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8"/>
          <p:cNvSpPr/>
          <p:nvPr/>
        </p:nvSpPr>
        <p:spPr>
          <a:xfrm rot="10800000">
            <a:off x="2136240" y="2916720"/>
            <a:ext cx="318600" cy="38268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9"/>
          <p:cNvSpPr/>
          <p:nvPr/>
        </p:nvSpPr>
        <p:spPr>
          <a:xfrm>
            <a:off x="2214360" y="2445120"/>
            <a:ext cx="14047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Antioxidant</a:t>
            </a:r>
            <a:endParaRPr/>
          </a:p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(GSH,SOD,CAT)</a:t>
            </a:r>
            <a:endParaRPr/>
          </a:p>
        </p:txBody>
      </p:sp>
      <p:sp>
        <p:nvSpPr>
          <p:cNvPr id="168" name="CustomShape 10"/>
          <p:cNvSpPr/>
          <p:nvPr/>
        </p:nvSpPr>
        <p:spPr>
          <a:xfrm>
            <a:off x="1205640" y="3093840"/>
            <a:ext cx="579600" cy="228600"/>
          </a:xfrm>
          <a:prstGeom prst="triangle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Line 11"/>
          <p:cNvSpPr/>
          <p:nvPr/>
        </p:nvSpPr>
        <p:spPr>
          <a:xfrm>
            <a:off x="816840" y="3093480"/>
            <a:ext cx="1319400" cy="0"/>
          </a:xfrm>
          <a:prstGeom prst="line">
            <a:avLst/>
          </a:prstGeom>
          <a:ln/>
        </p:spPr>
      </p:sp>
      <p:sp>
        <p:nvSpPr>
          <p:cNvPr id="170" name="CustomShape 12"/>
          <p:cNvSpPr/>
          <p:nvPr/>
        </p:nvSpPr>
        <p:spPr>
          <a:xfrm>
            <a:off x="4943160" y="1550520"/>
            <a:ext cx="1700640" cy="179388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wrap="none" lIns="90000" rIns="90000" tIns="45000" bIns="45000"/>
          <a:p>
            <a:pPr>
              <a:lnSpc>
                <a:spcPct val="2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Oxidative damage </a:t>
            </a:r>
            <a:endParaRPr/>
          </a:p>
          <a:p>
            <a:pPr>
              <a:lnSpc>
                <a:spcPct val="200000"/>
              </a:lnSpc>
              <a:buFont typeface="Wingdings" charset="2"/>
              <a:buChar char=""/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DNA</a:t>
            </a:r>
            <a:endParaRPr/>
          </a:p>
          <a:p>
            <a:pPr>
              <a:lnSpc>
                <a:spcPct val="200000"/>
              </a:lnSpc>
              <a:buFont typeface="Wingdings" charset="2"/>
              <a:buChar char=""/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Lipids </a:t>
            </a:r>
            <a:endParaRPr/>
          </a:p>
          <a:p>
            <a:pPr>
              <a:lnSpc>
                <a:spcPct val="200000"/>
              </a:lnSpc>
              <a:buFont typeface="Wingdings" charset="2"/>
              <a:buChar char=""/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Proteins </a:t>
            </a:r>
            <a:endParaRPr/>
          </a:p>
        </p:txBody>
      </p:sp>
      <p:sp>
        <p:nvSpPr>
          <p:cNvPr id="171" name="CustomShape 13"/>
          <p:cNvSpPr/>
          <p:nvPr/>
        </p:nvSpPr>
        <p:spPr>
          <a:xfrm>
            <a:off x="3886200" y="2611440"/>
            <a:ext cx="464040" cy="459000"/>
          </a:xfrm>
          <a:prstGeom prst="striped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72" name="CustomShape 14"/>
          <p:cNvSpPr/>
          <p:nvPr/>
        </p:nvSpPr>
        <p:spPr>
          <a:xfrm>
            <a:off x="7791120" y="2612160"/>
            <a:ext cx="2102760" cy="33372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600" strike="noStrike">
                <a:solidFill>
                  <a:srgbClr val="000000"/>
                </a:solidFill>
                <a:latin typeface="Calibri"/>
              </a:rPr>
              <a:t>Cell death-Tissue Injury</a:t>
            </a:r>
            <a:endParaRPr/>
          </a:p>
        </p:txBody>
      </p:sp>
      <p:sp>
        <p:nvSpPr>
          <p:cNvPr id="173" name="CustomShape 15"/>
          <p:cNvSpPr/>
          <p:nvPr/>
        </p:nvSpPr>
        <p:spPr>
          <a:xfrm>
            <a:off x="6814440" y="2630880"/>
            <a:ext cx="464040" cy="459000"/>
          </a:xfrm>
          <a:prstGeom prst="striped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74" name="CustomShape 16"/>
          <p:cNvSpPr/>
          <p:nvPr/>
        </p:nvSpPr>
        <p:spPr>
          <a:xfrm rot="5400000">
            <a:off x="5232240" y="-179640"/>
            <a:ext cx="473760" cy="6804000"/>
          </a:xfrm>
          <a:prstGeom prst="bentConnector3">
            <a:avLst>
              <a:gd name="adj1" fmla="val 314505"/>
            </a:avLst>
          </a:prstGeom>
          <a:noFill/>
          <a:ln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5" name="CustomShape 17"/>
          <p:cNvSpPr/>
          <p:nvPr/>
        </p:nvSpPr>
        <p:spPr>
          <a:xfrm>
            <a:off x="3187800" y="1352880"/>
            <a:ext cx="2034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1170360" y="168480"/>
            <a:ext cx="8693640" cy="74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Protein Oxidative damage, 2D C=O DIGE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6888240" y="6104160"/>
            <a:ext cx="15631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i="1" lang="en-US" sz="1350" strike="noStrike">
                <a:solidFill>
                  <a:srgbClr val="ffffff"/>
                </a:solidFill>
                <a:latin typeface="Calibri"/>
                <a:ea typeface="ＭＳ Ｐゴシック"/>
              </a:rPr>
              <a:t>E. coli </a:t>
            </a:r>
            <a:r>
              <a:rPr lang="en-US" sz="1350" strike="noStrike">
                <a:solidFill>
                  <a:srgbClr val="ffffff"/>
                </a:solidFill>
                <a:latin typeface="Calibri"/>
                <a:ea typeface="ＭＳ Ｐゴシック"/>
              </a:rPr>
              <a:t>carbonylome </a:t>
            </a:r>
            <a:endParaRPr/>
          </a:p>
        </p:txBody>
      </p:sp>
      <p:sp>
        <p:nvSpPr>
          <p:cNvPr id="178" name="CustomShape 3"/>
          <p:cNvSpPr/>
          <p:nvPr/>
        </p:nvSpPr>
        <p:spPr>
          <a:xfrm>
            <a:off x="1083600" y="2828520"/>
            <a:ext cx="7754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ffffff"/>
                </a:solidFill>
                <a:latin typeface="Calibri"/>
              </a:rPr>
              <a:t>carbonyl</a:t>
            </a:r>
            <a:endParaRPr/>
          </a:p>
        </p:txBody>
      </p:sp>
      <p:sp>
        <p:nvSpPr>
          <p:cNvPr id="179" name="CustomShape 4"/>
          <p:cNvSpPr/>
          <p:nvPr/>
        </p:nvSpPr>
        <p:spPr>
          <a:xfrm>
            <a:off x="1212120" y="4370400"/>
            <a:ext cx="6854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ffffff"/>
                </a:solidFill>
                <a:latin typeface="Calibri"/>
              </a:rPr>
              <a:t>Protein</a:t>
            </a:r>
            <a:endParaRPr/>
          </a:p>
        </p:txBody>
      </p:sp>
      <p:sp>
        <p:nvSpPr>
          <p:cNvPr id="180" name="CustomShape 5"/>
          <p:cNvSpPr/>
          <p:nvPr/>
        </p:nvSpPr>
        <p:spPr>
          <a:xfrm>
            <a:off x="1768680" y="5900400"/>
            <a:ext cx="3013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ffffff"/>
                </a:solidFill>
                <a:latin typeface="Calibri"/>
              </a:rPr>
              <a:t>IS</a:t>
            </a:r>
            <a:endParaRPr/>
          </a:p>
        </p:txBody>
      </p:sp>
      <p:pic>
        <p:nvPicPr>
          <p:cNvPr id="181" name="Picture 27" descr=""/>
          <p:cNvPicPr/>
          <p:nvPr/>
        </p:nvPicPr>
        <p:blipFill>
          <a:blip r:embed="rId1"/>
          <a:stretch/>
        </p:blipFill>
        <p:spPr>
          <a:xfrm>
            <a:off x="525960" y="5129280"/>
            <a:ext cx="1605960" cy="1189800"/>
          </a:xfrm>
          <a:prstGeom prst="rect">
            <a:avLst/>
          </a:prstGeom>
          <a:ln>
            <a:noFill/>
          </a:ln>
        </p:spPr>
      </p:pic>
      <p:pic>
        <p:nvPicPr>
          <p:cNvPr id="182" name="Picture 28" descr=""/>
          <p:cNvPicPr/>
          <p:nvPr/>
        </p:nvPicPr>
        <p:blipFill>
          <a:blip r:embed="rId2"/>
          <a:stretch/>
        </p:blipFill>
        <p:spPr>
          <a:xfrm>
            <a:off x="525960" y="2045520"/>
            <a:ext cx="1605960" cy="1189800"/>
          </a:xfrm>
          <a:prstGeom prst="rect">
            <a:avLst/>
          </a:prstGeom>
          <a:ln>
            <a:noFill/>
          </a:ln>
        </p:spPr>
      </p:pic>
      <p:pic>
        <p:nvPicPr>
          <p:cNvPr id="183" name="Picture 29" descr=""/>
          <p:cNvPicPr/>
          <p:nvPr/>
        </p:nvPicPr>
        <p:blipFill>
          <a:blip r:embed="rId3"/>
          <a:stretch/>
        </p:blipFill>
        <p:spPr>
          <a:xfrm>
            <a:off x="525960" y="3587400"/>
            <a:ext cx="1605960" cy="1189800"/>
          </a:xfrm>
          <a:prstGeom prst="rect">
            <a:avLst/>
          </a:prstGeom>
          <a:ln>
            <a:noFill/>
          </a:ln>
        </p:spPr>
      </p:pic>
      <p:pic>
        <p:nvPicPr>
          <p:cNvPr id="184" name="Picture 30" descr=""/>
          <p:cNvPicPr/>
          <p:nvPr/>
        </p:nvPicPr>
        <p:blipFill>
          <a:blip r:embed="rId4"/>
          <a:stretch/>
        </p:blipFill>
        <p:spPr>
          <a:xfrm>
            <a:off x="2660760" y="1809720"/>
            <a:ext cx="6428520" cy="4761720"/>
          </a:xfrm>
          <a:prstGeom prst="rect">
            <a:avLst/>
          </a:prstGeom>
          <a:ln>
            <a:noFill/>
          </a:ln>
        </p:spPr>
      </p:pic>
      <p:pic>
        <p:nvPicPr>
          <p:cNvPr id="185" name="Picture 31" descr=""/>
          <p:cNvPicPr/>
          <p:nvPr/>
        </p:nvPicPr>
        <p:blipFill>
          <a:blip r:embed="rId5"/>
          <a:stretch/>
        </p:blipFill>
        <p:spPr>
          <a:xfrm>
            <a:off x="2660760" y="1809720"/>
            <a:ext cx="6428520" cy="4761720"/>
          </a:xfrm>
          <a:prstGeom prst="rect">
            <a:avLst/>
          </a:prstGeom>
          <a:ln>
            <a:noFill/>
          </a:ln>
        </p:spPr>
      </p:pic>
      <p:pic>
        <p:nvPicPr>
          <p:cNvPr id="186" name="Picture 32" descr=""/>
          <p:cNvPicPr/>
          <p:nvPr/>
        </p:nvPicPr>
        <p:blipFill>
          <a:blip r:embed="rId6"/>
          <a:stretch/>
        </p:blipFill>
        <p:spPr>
          <a:xfrm>
            <a:off x="2677680" y="1822320"/>
            <a:ext cx="6394680" cy="4736880"/>
          </a:xfrm>
          <a:prstGeom prst="rect">
            <a:avLst/>
          </a:prstGeom>
          <a:ln>
            <a:noFill/>
          </a:ln>
        </p:spPr>
      </p:pic>
      <p:pic>
        <p:nvPicPr>
          <p:cNvPr id="187" name="Picture 8" descr=""/>
          <p:cNvPicPr/>
          <p:nvPr/>
        </p:nvPicPr>
        <p:blipFill>
          <a:blip r:embed="rId7"/>
          <a:stretch/>
        </p:blipFill>
        <p:spPr>
          <a:xfrm>
            <a:off x="2661840" y="1809720"/>
            <a:ext cx="6426360" cy="4761720"/>
          </a:xfrm>
          <a:prstGeom prst="rect">
            <a:avLst/>
          </a:prstGeom>
          <a:ln>
            <a:noFill/>
          </a:ln>
        </p:spPr>
      </p:pic>
      <p:sp>
        <p:nvSpPr>
          <p:cNvPr id="188" name="Line 6"/>
          <p:cNvSpPr/>
          <p:nvPr/>
        </p:nvSpPr>
        <p:spPr>
          <a:xfrm>
            <a:off x="2657160" y="1720080"/>
            <a:ext cx="6429600" cy="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189" name="CustomShape 7"/>
          <p:cNvSpPr/>
          <p:nvPr/>
        </p:nvSpPr>
        <p:spPr>
          <a:xfrm>
            <a:off x="5598720" y="1316160"/>
            <a:ext cx="3776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000000"/>
                </a:solidFill>
                <a:latin typeface="Calibri"/>
                <a:ea typeface="ＭＳ Ｐゴシック"/>
              </a:rPr>
              <a:t>pH</a:t>
            </a:r>
            <a:endParaRPr/>
          </a:p>
        </p:txBody>
      </p:sp>
      <p:sp>
        <p:nvSpPr>
          <p:cNvPr id="190" name="CustomShape 8"/>
          <p:cNvSpPr/>
          <p:nvPr/>
        </p:nvSpPr>
        <p:spPr>
          <a:xfrm>
            <a:off x="2632320" y="1316160"/>
            <a:ext cx="2678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000000"/>
                </a:solidFill>
                <a:latin typeface="Calibri"/>
                <a:ea typeface="ＭＳ Ｐゴシック"/>
              </a:rPr>
              <a:t>3</a:t>
            </a:r>
            <a:endParaRPr/>
          </a:p>
        </p:txBody>
      </p:sp>
      <p:sp>
        <p:nvSpPr>
          <p:cNvPr id="191" name="CustomShape 9"/>
          <p:cNvSpPr/>
          <p:nvPr/>
        </p:nvSpPr>
        <p:spPr>
          <a:xfrm>
            <a:off x="8622360" y="1316160"/>
            <a:ext cx="35496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000000"/>
                </a:solidFill>
                <a:latin typeface="Calibri"/>
                <a:ea typeface="ＭＳ Ｐゴシック"/>
              </a:rPr>
              <a:t>10</a:t>
            </a:r>
            <a:endParaRPr/>
          </a:p>
        </p:txBody>
      </p:sp>
      <p:sp>
        <p:nvSpPr>
          <p:cNvPr id="192" name="CustomShape 10"/>
          <p:cNvSpPr/>
          <p:nvPr/>
        </p:nvSpPr>
        <p:spPr>
          <a:xfrm>
            <a:off x="2183760" y="2226600"/>
            <a:ext cx="4417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000000"/>
                </a:solidFill>
                <a:latin typeface="Calibri"/>
                <a:ea typeface="ＭＳ Ｐゴシック"/>
              </a:rPr>
              <a:t>150</a:t>
            </a:r>
            <a:endParaRPr/>
          </a:p>
        </p:txBody>
      </p:sp>
      <p:sp>
        <p:nvSpPr>
          <p:cNvPr id="193" name="CustomShape 11"/>
          <p:cNvSpPr/>
          <p:nvPr/>
        </p:nvSpPr>
        <p:spPr>
          <a:xfrm>
            <a:off x="2291400" y="5859720"/>
            <a:ext cx="35496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000000"/>
                </a:solidFill>
                <a:latin typeface="Calibri"/>
                <a:ea typeface="ＭＳ Ｐゴシック"/>
              </a:rPr>
              <a:t>15</a:t>
            </a:r>
            <a:endParaRPr/>
          </a:p>
        </p:txBody>
      </p:sp>
      <p:sp>
        <p:nvSpPr>
          <p:cNvPr id="194" name="CustomShape 12"/>
          <p:cNvSpPr/>
          <p:nvPr/>
        </p:nvSpPr>
        <p:spPr>
          <a:xfrm rot="16200000">
            <a:off x="2200680" y="3825360"/>
            <a:ext cx="47952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000000"/>
                </a:solidFill>
                <a:latin typeface="Calibri"/>
                <a:ea typeface="ＭＳ Ｐゴシック"/>
              </a:rPr>
              <a:t>MW</a:t>
            </a:r>
            <a:endParaRPr/>
          </a:p>
        </p:txBody>
      </p:sp>
      <p:sp>
        <p:nvSpPr>
          <p:cNvPr id="195" name="CustomShape 13"/>
          <p:cNvSpPr/>
          <p:nvPr/>
        </p:nvSpPr>
        <p:spPr>
          <a:xfrm>
            <a:off x="7127640" y="6104160"/>
            <a:ext cx="15631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i="1" lang="en-US" sz="1350" strike="noStrike">
                <a:solidFill>
                  <a:srgbClr val="ffffff"/>
                </a:solidFill>
                <a:latin typeface="Calibri"/>
                <a:ea typeface="ＭＳ Ｐゴシック"/>
              </a:rPr>
              <a:t>E. coli </a:t>
            </a:r>
            <a:r>
              <a:rPr lang="en-US" sz="1350" strike="noStrike">
                <a:solidFill>
                  <a:srgbClr val="ffffff"/>
                </a:solidFill>
                <a:latin typeface="Calibri"/>
                <a:ea typeface="ＭＳ Ｐゴシック"/>
              </a:rPr>
              <a:t>carbonylome </a:t>
            </a:r>
            <a:endParaRPr/>
          </a:p>
        </p:txBody>
      </p:sp>
      <p:sp>
        <p:nvSpPr>
          <p:cNvPr id="196" name="CustomShape 14"/>
          <p:cNvSpPr/>
          <p:nvPr/>
        </p:nvSpPr>
        <p:spPr>
          <a:xfrm>
            <a:off x="1195920" y="2828520"/>
            <a:ext cx="7754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ffffff"/>
                </a:solidFill>
                <a:latin typeface="Calibri"/>
              </a:rPr>
              <a:t>carbonyl</a:t>
            </a:r>
            <a:endParaRPr/>
          </a:p>
        </p:txBody>
      </p:sp>
      <p:sp>
        <p:nvSpPr>
          <p:cNvPr id="197" name="CustomShape 15"/>
          <p:cNvSpPr/>
          <p:nvPr/>
        </p:nvSpPr>
        <p:spPr>
          <a:xfrm>
            <a:off x="1308240" y="4370400"/>
            <a:ext cx="6854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ffffff"/>
                </a:solidFill>
                <a:latin typeface="Calibri"/>
              </a:rPr>
              <a:t>Protein</a:t>
            </a:r>
            <a:endParaRPr/>
          </a:p>
        </p:txBody>
      </p:sp>
      <p:sp>
        <p:nvSpPr>
          <p:cNvPr id="198" name="CustomShape 16"/>
          <p:cNvSpPr/>
          <p:nvPr/>
        </p:nvSpPr>
        <p:spPr>
          <a:xfrm>
            <a:off x="1792440" y="5900400"/>
            <a:ext cx="3013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350" strike="noStrike">
                <a:solidFill>
                  <a:srgbClr val="ffffff"/>
                </a:solidFill>
                <a:latin typeface="Calibri"/>
              </a:rPr>
              <a:t>IS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